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0.png" ContentType="image/png"/>
  <Override PartName="/ppt/media/image6.jpeg" ContentType="image/jpeg"/>
  <Override PartName="/ppt/media/image1.png" ContentType="image/png"/>
  <Override PartName="/ppt/media/image12.png" ContentType="image/png"/>
  <Override PartName="/ppt/media/image3.png" ContentType="image/png"/>
  <Override PartName="/ppt/media/image8.png" ContentType="image/png"/>
  <Override PartName="/ppt/media/image21.png" ContentType="image/png"/>
  <Override PartName="/ppt/media/image19.png" ContentType="image/png"/>
  <Override PartName="/ppt/media/image14.png" ContentType="image/png"/>
  <Override PartName="/ppt/media/image5.jpeg" ContentType="image/jpeg"/>
  <Override PartName="/ppt/media/image11.png" ContentType="image/png"/>
  <Override PartName="/ppt/media/image2.png" ContentType="image/png"/>
  <Override PartName="/ppt/media/media15.mp4" ContentType="video/mp4"/>
  <Override PartName="/ppt/media/image20.png" ContentType="image/png"/>
  <Override PartName="/ppt/media/image18.png" ContentType="image/png"/>
  <Override PartName="/ppt/media/image9.png" ContentType="image/png"/>
  <Override PartName="/ppt/media/image4.png" ContentType="image/png"/>
  <Override PartName="/ppt/media/image13.png" ContentType="image/png"/>
  <Override PartName="/ppt/media/image17.jpeg" ContentType="image/jpeg"/>
  <Override PartName="/ppt/media/image16.png" ContentType="image/png"/>
  <Override PartName="/ppt/media/image7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120" cy="238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494001E-3ADA-43B9-A0CA-43D353443C0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120" cy="238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8DDD3D86-A2C2-44D0-AA90-87719571334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120" cy="238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AD4FA81-3668-4E33-8781-CE852AD2C51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120" cy="238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FA84417-A2DB-44E0-8608-4D56DF48CCA2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120" cy="238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A7081CB-2793-4A9A-A3AF-5B02042F172C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1120" cy="2384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title </a:t>
            </a: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uFillTx/>
                <a:latin typeface="Arial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19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4572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&lt;footer&gt;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8283016F-C777-4020-8C93-4029D1B86F78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8" name="PlaceHolder 5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17.jpe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2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3.png"/><Relationship Id="rId6" Type="http://schemas.openxmlformats.org/officeDocument/2006/relationships/image" Target="../media/image3.png"/><Relationship Id="rId7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video" Target="file:///C:/Users/Admin/Downloads/Telegram Desktop/NULL" TargetMode="External"/><Relationship Id="rId2" Type="http://schemas.microsoft.com/office/2007/relationships/media" Target="file:///C:/Users/Admin/Downloads/Telegram Desktop/NULL" TargetMode="External"/><Relationship Id="rId3" Type="http://schemas.openxmlformats.org/officeDocument/2006/relationships/image" Target="../media/image12.png"/><Relationship Id="rId4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video" Target="../media/media15.mp4"/><Relationship Id="rId2" Type="http://schemas.microsoft.com/office/2007/relationships/media" Target="../media/media15.mp4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2896200" y="1995840"/>
            <a:ext cx="6397200" cy="2229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5400" strike="noStrike" u="none">
                <a:solidFill>
                  <a:schemeClr val="dk1"/>
                </a:solidFill>
                <a:uFillTx/>
                <a:latin typeface="Calibri"/>
              </a:rPr>
              <a:t>У</a:t>
            </a:r>
            <a:r>
              <a:rPr b="1" lang="ru-RU" sz="5400" strike="noStrike" u="none">
                <a:solidFill>
                  <a:schemeClr val="dk1"/>
                </a:solidFill>
                <a:uFillTx/>
                <a:latin typeface="Calibri"/>
              </a:rPr>
              <a:t>м</a:t>
            </a:r>
            <a:r>
              <a:rPr b="1" lang="ru-RU" sz="5400" strike="noStrike" u="none">
                <a:solidFill>
                  <a:schemeClr val="dk1"/>
                </a:solidFill>
                <a:uFillTx/>
                <a:latin typeface="Calibri"/>
              </a:rPr>
              <a:t>н</a:t>
            </a:r>
            <a:r>
              <a:rPr b="1" lang="ru-RU" sz="5400" strike="noStrike" u="none">
                <a:solidFill>
                  <a:schemeClr val="dk1"/>
                </a:solidFill>
                <a:uFillTx/>
                <a:latin typeface="Calibri"/>
              </a:rPr>
              <a:t>ы</a:t>
            </a:r>
            <a:r>
              <a:rPr b="1" lang="ru-RU" sz="5400" strike="noStrike" u="none">
                <a:solidFill>
                  <a:schemeClr val="dk1"/>
                </a:solidFill>
                <a:uFillTx/>
                <a:latin typeface="Calibri"/>
              </a:rPr>
              <a:t>й</a:t>
            </a:r>
            <a:r>
              <a:rPr b="1" lang="ru-RU" sz="5400" strike="noStrike" u="none">
                <a:solidFill>
                  <a:schemeClr val="dk1"/>
                </a:solidFill>
                <a:uFillTx/>
                <a:latin typeface="Calibri"/>
              </a:rPr>
              <a:t> </a:t>
            </a:r>
            <a:r>
              <a:rPr b="1" lang="ru-RU" sz="5400" strike="noStrike" u="none">
                <a:solidFill>
                  <a:schemeClr val="dk1"/>
                </a:solidFill>
                <a:uFillTx/>
                <a:latin typeface="Calibri"/>
              </a:rPr>
              <a:t>р</a:t>
            </a:r>
            <a:r>
              <a:rPr b="1" lang="ru-RU" sz="5400" strike="noStrike" u="none">
                <a:solidFill>
                  <a:schemeClr val="dk1"/>
                </a:solidFill>
                <a:uFillTx/>
                <a:latin typeface="Calibri"/>
              </a:rPr>
              <a:t>а</a:t>
            </a:r>
            <a:r>
              <a:rPr b="1" lang="ru-RU" sz="5400" strike="noStrike" u="none">
                <a:solidFill>
                  <a:schemeClr val="dk1"/>
                </a:solidFill>
                <a:uFillTx/>
                <a:latin typeface="Calibri"/>
              </a:rPr>
              <a:t>б</a:t>
            </a:r>
            <a:r>
              <a:rPr b="1" lang="ru-RU" sz="5400" strike="noStrike" u="none">
                <a:solidFill>
                  <a:schemeClr val="dk1"/>
                </a:solidFill>
                <a:uFillTx/>
                <a:latin typeface="Calibri"/>
              </a:rPr>
              <a:t>о</a:t>
            </a:r>
            <a:r>
              <a:rPr b="1" lang="ru-RU" sz="5400" strike="noStrike" u="none">
                <a:solidFill>
                  <a:schemeClr val="dk1"/>
                </a:solidFill>
                <a:uFillTx/>
                <a:latin typeface="Calibri"/>
              </a:rPr>
              <a:t>ч</a:t>
            </a:r>
            <a:r>
              <a:rPr b="1" lang="ru-RU" sz="5400" strike="noStrike" u="none">
                <a:solidFill>
                  <a:schemeClr val="dk1"/>
                </a:solidFill>
                <a:uFillTx/>
                <a:latin typeface="Calibri"/>
              </a:rPr>
              <a:t>и</a:t>
            </a:r>
            <a:r>
              <a:rPr b="1" lang="ru-RU" sz="5400" strike="noStrike" u="none">
                <a:solidFill>
                  <a:schemeClr val="dk1"/>
                </a:solidFill>
                <a:uFillTx/>
                <a:latin typeface="Calibri"/>
              </a:rPr>
              <a:t>й</a:t>
            </a:r>
            <a:r>
              <a:rPr b="1" lang="ru-RU" sz="5400" strike="noStrike" u="none">
                <a:solidFill>
                  <a:schemeClr val="dk1"/>
                </a:solidFill>
                <a:uFillTx/>
                <a:latin typeface="Calibri"/>
              </a:rPr>
              <a:t> </a:t>
            </a:r>
            <a:r>
              <a:rPr b="1" lang="ru-RU" sz="5400" strike="noStrike" u="none">
                <a:solidFill>
                  <a:schemeClr val="dk1"/>
                </a:solidFill>
                <a:uFillTx/>
                <a:latin typeface="Calibri"/>
              </a:rPr>
              <a:t>с</a:t>
            </a:r>
            <a:r>
              <a:rPr b="1" lang="ru-RU" sz="5400" strike="noStrike" u="none">
                <a:solidFill>
                  <a:schemeClr val="dk1"/>
                </a:solidFill>
                <a:uFillTx/>
                <a:latin typeface="Calibri"/>
              </a:rPr>
              <a:t>т</a:t>
            </a:r>
            <a:r>
              <a:rPr b="1" lang="ru-RU" sz="5400" strike="noStrike" u="none">
                <a:solidFill>
                  <a:schemeClr val="dk1"/>
                </a:solidFill>
                <a:uFillTx/>
                <a:latin typeface="Calibri"/>
              </a:rPr>
              <a:t>о</a:t>
            </a:r>
            <a:r>
              <a:rPr b="1" lang="ru-RU" sz="5400" strike="noStrike" u="none">
                <a:solidFill>
                  <a:schemeClr val="dk1"/>
                </a:solidFill>
                <a:uFillTx/>
                <a:latin typeface="Calibri"/>
              </a:rPr>
              <a:t>л</a:t>
            </a:r>
            <a:endParaRPr b="0" lang="en-US" sz="5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2" name="Рисунок 6" descr=""/>
          <p:cNvPicPr/>
          <p:nvPr/>
        </p:nvPicPr>
        <p:blipFill>
          <a:blip r:embed="rId1"/>
          <a:stretch/>
        </p:blipFill>
        <p:spPr>
          <a:xfrm>
            <a:off x="9934560" y="187920"/>
            <a:ext cx="1997640" cy="1207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" name="TextBox 22"/>
          <p:cNvSpPr/>
          <p:nvPr/>
        </p:nvSpPr>
        <p:spPr>
          <a:xfrm>
            <a:off x="5114520" y="2954160"/>
            <a:ext cx="1959840" cy="57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“</a:t>
            </a:r>
            <a:r>
              <a:rPr b="0" lang="ru-RU" sz="3200" strike="noStrike" u="none">
                <a:solidFill>
                  <a:schemeClr val="dk1"/>
                </a:solidFill>
                <a:uFillTx/>
                <a:latin typeface="Calibri"/>
              </a:rPr>
              <a:t>Аутомат</a:t>
            </a:r>
            <a:r>
              <a:rPr b="0" lang="en-US" sz="3200" strike="noStrike" u="none">
                <a:solidFill>
                  <a:schemeClr val="dk1"/>
                </a:solidFill>
                <a:uFillTx/>
                <a:latin typeface="Calibri"/>
              </a:rPr>
              <a:t>”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E22C65-C7F1-4129-9DEE-C9CF37965438}" type="slidenum">
              <a:t>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chemeClr val="dk1"/>
                </a:solidFill>
                <a:uFillTx/>
                <a:latin typeface="Calibri"/>
              </a:rPr>
              <a:t>Заключение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0" name=""/>
          <p:cNvSpPr/>
          <p:nvPr/>
        </p:nvSpPr>
        <p:spPr>
          <a:xfrm>
            <a:off x="914400" y="1828800"/>
            <a:ext cx="10515600" cy="239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В ходе реализации проекта были достигнуты поставленные цели и задачи.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В результате проведённой работы был разработан прототип умного рабочего стола с использованием компьютерной графики, а также освоена работа с Arduino и программой «Компас»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Проводя данную работу, мы получили новые знания и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trike="noStrike" u="none">
                <a:solidFill>
                  <a:srgbClr val="000000"/>
                </a:solidFill>
                <a:uFillTx/>
                <a:latin typeface="Arial"/>
              </a:rPr>
              <a:t>научались работать в команде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6577CF3C-F02B-49F8-A47F-65337EC585D5}" type="slidenum">
              <a:t>10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Рисунок 6" descr=""/>
          <p:cNvPicPr/>
          <p:nvPr/>
        </p:nvPicPr>
        <p:blipFill>
          <a:blip r:embed="rId1"/>
          <a:stretch/>
        </p:blipFill>
        <p:spPr>
          <a:xfrm>
            <a:off x="9934560" y="187920"/>
            <a:ext cx="1997640" cy="12070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" name="Заголовок 1"/>
          <p:cNvSpPr/>
          <p:nvPr/>
        </p:nvSpPr>
        <p:spPr>
          <a:xfrm>
            <a:off x="939240" y="3173400"/>
            <a:ext cx="6397200" cy="2229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/>
          </a:bodyPr>
          <a:p>
            <a:pPr algn="ctr" defTabSz="914400">
              <a:lnSpc>
                <a:spcPct val="90000"/>
              </a:lnSpc>
            </a:pPr>
            <a:endParaRPr b="0" lang="ru-RU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Rectangle 249"/>
          <p:cNvSpPr/>
          <p:nvPr/>
        </p:nvSpPr>
        <p:spPr>
          <a:xfrm>
            <a:off x="3600000" y="364680"/>
            <a:ext cx="4807080" cy="713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r>
              <a:rPr b="1" lang="ru-RU" sz="4400" strike="noStrike" u="none">
                <a:solidFill>
                  <a:srgbClr val="000000"/>
                </a:solidFill>
                <a:uFillTx/>
                <a:latin typeface="Arial"/>
              </a:rPr>
              <a:t>Состав команды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04" name="Picture 250" descr=""/>
          <p:cNvPicPr/>
          <p:nvPr/>
        </p:nvPicPr>
        <p:blipFill>
          <a:blip r:embed="rId2"/>
          <a:stretch/>
        </p:blipFill>
        <p:spPr>
          <a:xfrm>
            <a:off x="180000" y="2160000"/>
            <a:ext cx="1888200" cy="2518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5" name="Picture 251" descr=""/>
          <p:cNvPicPr/>
          <p:nvPr/>
        </p:nvPicPr>
        <p:blipFill>
          <a:blip r:embed="rId3"/>
          <a:stretch/>
        </p:blipFill>
        <p:spPr>
          <a:xfrm>
            <a:off x="2340000" y="2160000"/>
            <a:ext cx="1870200" cy="2518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6" name="Picture 252" descr=""/>
          <p:cNvPicPr/>
          <p:nvPr/>
        </p:nvPicPr>
        <p:blipFill>
          <a:blip r:embed="rId4"/>
          <a:stretch/>
        </p:blipFill>
        <p:spPr>
          <a:xfrm rot="5400000">
            <a:off x="4730400" y="2471400"/>
            <a:ext cx="2518200" cy="1895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7" name="Picture 253" descr=""/>
          <p:cNvPicPr/>
          <p:nvPr/>
        </p:nvPicPr>
        <p:blipFill>
          <a:blip r:embed="rId5"/>
          <a:stretch/>
        </p:blipFill>
        <p:spPr>
          <a:xfrm>
            <a:off x="7650000" y="2160000"/>
            <a:ext cx="1888200" cy="25182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08" name="Picture 254" descr=""/>
          <p:cNvPicPr/>
          <p:nvPr/>
        </p:nvPicPr>
        <p:blipFill>
          <a:blip r:embed="rId6"/>
          <a:stretch/>
        </p:blipFill>
        <p:spPr>
          <a:xfrm>
            <a:off x="10080000" y="2160000"/>
            <a:ext cx="1888200" cy="25182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9" name="Rectangle 255"/>
          <p:cNvSpPr/>
          <p:nvPr/>
        </p:nvSpPr>
        <p:spPr>
          <a:xfrm>
            <a:off x="180000" y="5040000"/>
            <a:ext cx="1798200" cy="511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Бугаев Станислав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ru-RU" sz="1500" strike="noStrike" u="none">
                <a:solidFill>
                  <a:srgbClr val="000000"/>
                </a:solidFill>
                <a:uFillTx/>
                <a:latin typeface="Arial"/>
              </a:rPr>
              <a:t>Разработчик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0" name="Rectangle 256"/>
          <p:cNvSpPr/>
          <p:nvPr/>
        </p:nvSpPr>
        <p:spPr>
          <a:xfrm>
            <a:off x="2340000" y="5040360"/>
            <a:ext cx="1978200" cy="72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Резанов Александр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ru-RU" sz="1500" strike="noStrike" u="none">
                <a:solidFill>
                  <a:srgbClr val="000000"/>
                </a:solidFill>
                <a:uFillTx/>
                <a:latin typeface="Arial"/>
              </a:rPr>
              <a:t>Тимлид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1" name="Rectangle 257"/>
          <p:cNvSpPr/>
          <p:nvPr/>
        </p:nvSpPr>
        <p:spPr>
          <a:xfrm>
            <a:off x="4500360" y="5034600"/>
            <a:ext cx="2878200" cy="72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Якушев Никита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ru-RU" sz="1500" strike="noStrike" u="none">
                <a:solidFill>
                  <a:srgbClr val="000000"/>
                </a:solidFill>
                <a:uFillTx/>
                <a:latin typeface="Arial"/>
              </a:rPr>
              <a:t>Аналитик, разработчик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2" name="Rectangle 258"/>
          <p:cNvSpPr/>
          <p:nvPr/>
        </p:nvSpPr>
        <p:spPr>
          <a:xfrm>
            <a:off x="7337880" y="5033880"/>
            <a:ext cx="2518200" cy="723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Грибко Артём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ru-RU" sz="1500" strike="noStrike" u="none">
                <a:solidFill>
                  <a:srgbClr val="000000"/>
                </a:solidFill>
                <a:uFillTx/>
                <a:latin typeface="Arial"/>
              </a:rPr>
              <a:t>Дизайнер, конструктор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13" name="Rectangle 259"/>
          <p:cNvSpPr/>
          <p:nvPr/>
        </p:nvSpPr>
        <p:spPr>
          <a:xfrm>
            <a:off x="9540360" y="5033880"/>
            <a:ext cx="2878200" cy="724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ru-RU" sz="1500" strike="noStrike" u="none">
                <a:solidFill>
                  <a:srgbClr val="000000"/>
                </a:solidFill>
                <a:uFillTx/>
                <a:latin typeface="Arial"/>
              </a:rPr>
              <a:t>Новоселов Артём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1" lang="ru-RU" sz="1500" strike="noStrike" u="none">
                <a:solidFill>
                  <a:srgbClr val="000000"/>
                </a:solidFill>
                <a:uFillTx/>
                <a:latin typeface="Arial"/>
              </a:rPr>
              <a:t>Дизайнер, конструктор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" name="PlaceHolder 1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C761FEE-9027-47CC-9AAE-0FE9E086AB89}" type="slidenum">
              <a:t>11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200400" y="228600"/>
            <a:ext cx="5579280" cy="132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chemeClr val="dk1"/>
                </a:solidFill>
                <a:uFillTx/>
                <a:latin typeface="Calibri"/>
              </a:rPr>
              <a:t>Пробл</a:t>
            </a:r>
            <a:r>
              <a:rPr b="1" lang="ru-RU" sz="4400" strike="noStrike" u="none">
                <a:solidFill>
                  <a:schemeClr val="dk1"/>
                </a:solidFill>
                <a:uFillTx/>
                <a:latin typeface="Calibri"/>
              </a:rPr>
              <a:t>емы и </a:t>
            </a:r>
            <a:r>
              <a:rPr b="1" lang="ru-RU" sz="4400" strike="noStrike" u="none">
                <a:solidFill>
                  <a:schemeClr val="dk1"/>
                </a:solidFill>
                <a:uFillTx/>
                <a:latin typeface="Calibri"/>
              </a:rPr>
              <a:t>их</a:t>
            </a:r>
            <a:br>
              <a:rPr sz="4400"/>
            </a:br>
            <a:r>
              <a:rPr b="1" lang="ru-RU" sz="4400" strike="noStrike" u="none">
                <a:solidFill>
                  <a:schemeClr val="dk1"/>
                </a:solidFill>
                <a:uFillTx/>
                <a:latin typeface="Calibri"/>
              </a:rPr>
              <a:t>решен</a:t>
            </a:r>
            <a:r>
              <a:rPr b="1" lang="ru-RU" sz="4400" strike="noStrike" u="none">
                <a:solidFill>
                  <a:schemeClr val="dk1"/>
                </a:solidFill>
                <a:uFillTx/>
                <a:latin typeface="Calibri"/>
              </a:rPr>
              <a:t>ия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" name="TextBox 4"/>
          <p:cNvSpPr/>
          <p:nvPr/>
        </p:nvSpPr>
        <p:spPr>
          <a:xfrm>
            <a:off x="2657160" y="4685760"/>
            <a:ext cx="7354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Регулировка высоты стола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" name="TextBox 3"/>
          <p:cNvSpPr/>
          <p:nvPr/>
        </p:nvSpPr>
        <p:spPr>
          <a:xfrm>
            <a:off x="6824520" y="3326760"/>
            <a:ext cx="40338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Регулировка наклона столешницы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" name="TextBox 6"/>
          <p:cNvSpPr/>
          <p:nvPr/>
        </p:nvSpPr>
        <p:spPr>
          <a:xfrm>
            <a:off x="3908880" y="2162160"/>
            <a:ext cx="744192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4572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	</a:t>
            </a: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Выдвигающиеся монитор и клавиатура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8" name="Рисунок 11" descr=""/>
          <p:cNvPicPr/>
          <p:nvPr/>
        </p:nvPicPr>
        <p:blipFill>
          <a:blip r:embed="rId1"/>
          <a:stretch/>
        </p:blipFill>
        <p:spPr>
          <a:xfrm>
            <a:off x="6177600" y="2193480"/>
            <a:ext cx="355320" cy="334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29" name="Рисунок 12" descr=""/>
          <p:cNvPicPr/>
          <p:nvPr/>
        </p:nvPicPr>
        <p:blipFill>
          <a:blip r:embed="rId2"/>
          <a:stretch/>
        </p:blipFill>
        <p:spPr>
          <a:xfrm>
            <a:off x="6177600" y="4721040"/>
            <a:ext cx="355320" cy="3344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0" name="Рисунок 13" descr=""/>
          <p:cNvPicPr/>
          <p:nvPr/>
        </p:nvPicPr>
        <p:blipFill>
          <a:blip r:embed="rId3"/>
          <a:stretch/>
        </p:blipFill>
        <p:spPr>
          <a:xfrm>
            <a:off x="6177600" y="3358440"/>
            <a:ext cx="355320" cy="334440"/>
          </a:xfrm>
          <a:prstGeom prst="rect">
            <a:avLst/>
          </a:prstGeom>
          <a:noFill/>
          <a:ln w="0">
            <a:noFill/>
          </a:ln>
        </p:spPr>
      </p:pic>
      <p:cxnSp>
        <p:nvCxnSpPr>
          <p:cNvPr id="31" name="Прямая со стрелкой 10"/>
          <p:cNvCxnSpPr/>
          <p:nvPr/>
        </p:nvCxnSpPr>
        <p:spPr>
          <a:xfrm>
            <a:off x="3502080" y="4923000"/>
            <a:ext cx="2430000" cy="2880"/>
          </a:xfrm>
          <a:prstGeom prst="straightConnector1">
            <a:avLst/>
          </a:prstGeom>
          <a:ln w="1905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32" name="Прямая со стрелкой 18"/>
          <p:cNvCxnSpPr/>
          <p:nvPr/>
        </p:nvCxnSpPr>
        <p:spPr>
          <a:xfrm>
            <a:off x="3519360" y="2361960"/>
            <a:ext cx="2429640" cy="2880"/>
          </a:xfrm>
          <a:prstGeom prst="straightConnector1">
            <a:avLst/>
          </a:prstGeom>
          <a:ln w="19050">
            <a:solidFill>
              <a:srgbClr val="000000"/>
            </a:solidFill>
            <a:round/>
            <a:tailEnd len="med" type="triangle" w="med"/>
          </a:ln>
        </p:spPr>
      </p:cxnSp>
      <p:cxnSp>
        <p:nvCxnSpPr>
          <p:cNvPr id="33" name="Прямая со стрелкой 20"/>
          <p:cNvCxnSpPr/>
          <p:nvPr/>
        </p:nvCxnSpPr>
        <p:spPr>
          <a:xfrm>
            <a:off x="3519360" y="3526920"/>
            <a:ext cx="2429640" cy="2880"/>
          </a:xfrm>
          <a:prstGeom prst="straightConnector1">
            <a:avLst/>
          </a:prstGeom>
          <a:ln w="19050">
            <a:solidFill>
              <a:srgbClr val="000000"/>
            </a:solidFill>
            <a:round/>
            <a:tailEnd len="med" type="triangle" w="med"/>
          </a:ln>
        </p:spPr>
      </p:cxnSp>
      <p:pic>
        <p:nvPicPr>
          <p:cNvPr id="34" name="Рисунок 21" descr=""/>
          <p:cNvPicPr/>
          <p:nvPr/>
        </p:nvPicPr>
        <p:blipFill>
          <a:blip r:embed="rId4"/>
          <a:stretch/>
        </p:blipFill>
        <p:spPr>
          <a:xfrm>
            <a:off x="708840" y="2170440"/>
            <a:ext cx="402480" cy="401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" name="TextBox 22"/>
          <p:cNvSpPr/>
          <p:nvPr/>
        </p:nvSpPr>
        <p:spPr>
          <a:xfrm>
            <a:off x="1142640" y="2049120"/>
            <a:ext cx="30254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Недостаток рабочего пространства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TextBox 23"/>
          <p:cNvSpPr/>
          <p:nvPr/>
        </p:nvSpPr>
        <p:spPr>
          <a:xfrm>
            <a:off x="1203840" y="3203640"/>
            <a:ext cx="2295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Нарушение зрения и осанки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7" name="Рисунок 24" descr=""/>
          <p:cNvPicPr/>
          <p:nvPr/>
        </p:nvPicPr>
        <p:blipFill>
          <a:blip r:embed="rId5"/>
          <a:stretch/>
        </p:blipFill>
        <p:spPr>
          <a:xfrm>
            <a:off x="661320" y="3349800"/>
            <a:ext cx="402480" cy="4014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8" name="Рисунок 25" descr=""/>
          <p:cNvPicPr/>
          <p:nvPr/>
        </p:nvPicPr>
        <p:blipFill>
          <a:blip r:embed="rId6"/>
          <a:stretch/>
        </p:blipFill>
        <p:spPr>
          <a:xfrm>
            <a:off x="609480" y="4721040"/>
            <a:ext cx="402480" cy="4014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9" name="TextBox 26"/>
          <p:cNvSpPr/>
          <p:nvPr/>
        </p:nvSpPr>
        <p:spPr>
          <a:xfrm>
            <a:off x="1203840" y="4617720"/>
            <a:ext cx="21592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Неудобное положение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0" name="Прямоугольник: скругленные углы 29"/>
          <p:cNvSpPr/>
          <p:nvPr/>
        </p:nvSpPr>
        <p:spPr>
          <a:xfrm>
            <a:off x="492120" y="1828800"/>
            <a:ext cx="11035800" cy="394056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dk1"/>
              </a:solidFill>
              <a:uFillTx/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89309BD-51CB-4901-A207-8B2C902D87D8}" type="slidenum">
              <a:t>2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187160" y="-140760"/>
            <a:ext cx="3814920" cy="132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chemeClr val="dk1"/>
                </a:solidFill>
                <a:uFillTx/>
                <a:latin typeface="Calibri"/>
              </a:rPr>
              <a:t>Цел</a:t>
            </a:r>
            <a:r>
              <a:rPr b="1" lang="ru-RU" sz="4400" strike="noStrike" u="none">
                <a:solidFill>
                  <a:schemeClr val="dk1"/>
                </a:solidFill>
                <a:uFillTx/>
                <a:latin typeface="Calibri"/>
              </a:rPr>
              <a:t>ь и </a:t>
            </a:r>
            <a:r>
              <a:rPr b="1" lang="ru-RU" sz="4400" strike="noStrike" u="none">
                <a:solidFill>
                  <a:schemeClr val="dk1"/>
                </a:solidFill>
                <a:uFillTx/>
                <a:latin typeface="Calibri"/>
              </a:rPr>
              <a:t>зада</a:t>
            </a:r>
            <a:r>
              <a:rPr b="1" lang="ru-RU" sz="4400" strike="noStrike" u="none">
                <a:solidFill>
                  <a:schemeClr val="dk1"/>
                </a:solidFill>
                <a:uFillTx/>
                <a:latin typeface="Calibri"/>
              </a:rPr>
              <a:t>чи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1632600" y="1087560"/>
            <a:ext cx="8923680" cy="132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800" strike="noStrike" u="none">
                <a:solidFill>
                  <a:schemeClr val="dk1"/>
                </a:solidFill>
                <a:uFillTx/>
                <a:latin typeface="Calibri"/>
              </a:rPr>
              <a:t>Основная цель проекта – решение проблемы длительного пребывания за рабочим местом путём создания удобного умного стола.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3" name="TextBox 5"/>
          <p:cNvSpPr/>
          <p:nvPr/>
        </p:nvSpPr>
        <p:spPr>
          <a:xfrm>
            <a:off x="6208200" y="3857040"/>
            <a:ext cx="2331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Поиск компонентов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" name="TextBox 8"/>
          <p:cNvSpPr/>
          <p:nvPr/>
        </p:nvSpPr>
        <p:spPr>
          <a:xfrm>
            <a:off x="6199560" y="5300280"/>
            <a:ext cx="28242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Сборка рабочего макета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5" name="TextBox 9"/>
          <p:cNvSpPr/>
          <p:nvPr/>
        </p:nvSpPr>
        <p:spPr>
          <a:xfrm>
            <a:off x="6199560" y="4578840"/>
            <a:ext cx="31932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3</a:t>
            </a:r>
            <a:r>
              <a:rPr b="0" lang="en-US" sz="2000" strike="noStrike" u="none">
                <a:solidFill>
                  <a:schemeClr val="dk1"/>
                </a:solidFill>
                <a:uFillTx/>
                <a:latin typeface="Calibri"/>
              </a:rPr>
              <a:t>D</a:t>
            </a:r>
            <a:r>
              <a:rPr b="0" lang="ru-RU" sz="2000" strike="noStrike" u="none">
                <a:solidFill>
                  <a:schemeClr val="dk1"/>
                </a:solidFill>
                <a:uFillTx/>
                <a:latin typeface="Calibri"/>
              </a:rPr>
              <a:t> визуализация продукта 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46" name="Прямая соединительная линия 14"/>
          <p:cNvCxnSpPr/>
          <p:nvPr/>
        </p:nvCxnSpPr>
        <p:spPr>
          <a:xfrm>
            <a:off x="3942720" y="4257000"/>
            <a:ext cx="2880" cy="860040"/>
          </a:xfrm>
          <a:prstGeom prst="straightConnector1">
            <a:avLst/>
          </a:prstGeom>
          <a:ln w="0">
            <a:solidFill>
              <a:srgbClr val="4472c4"/>
            </a:solidFill>
          </a:ln>
        </p:spPr>
      </p:cxnSp>
      <p:cxnSp>
        <p:nvCxnSpPr>
          <p:cNvPr id="47" name="Прямая со стрелкой 16"/>
          <p:cNvCxnSpPr/>
          <p:nvPr/>
        </p:nvCxnSpPr>
        <p:spPr>
          <a:xfrm flipV="1">
            <a:off x="4093560" y="4257000"/>
            <a:ext cx="1756440" cy="250560"/>
          </a:xfrm>
          <a:prstGeom prst="straightConnector1">
            <a:avLst/>
          </a:prstGeom>
          <a:ln w="19050">
            <a:solidFill>
              <a:srgbClr val="4472c4"/>
            </a:solidFill>
            <a:round/>
            <a:tailEnd len="med" type="triangle" w="med"/>
          </a:ln>
        </p:spPr>
      </p:cxnSp>
      <p:cxnSp>
        <p:nvCxnSpPr>
          <p:cNvPr id="48" name="Прямая со стрелкой 18"/>
          <p:cNvCxnSpPr/>
          <p:nvPr/>
        </p:nvCxnSpPr>
        <p:spPr>
          <a:xfrm>
            <a:off x="4085280" y="4806720"/>
            <a:ext cx="1764720" cy="2880"/>
          </a:xfrm>
          <a:prstGeom prst="straightConnector1">
            <a:avLst/>
          </a:prstGeom>
          <a:ln w="19050">
            <a:solidFill>
              <a:srgbClr val="4472c4"/>
            </a:solidFill>
            <a:round/>
            <a:tailEnd len="med" type="triangle" w="med"/>
          </a:ln>
        </p:spPr>
      </p:cxnSp>
      <p:cxnSp>
        <p:nvCxnSpPr>
          <p:cNvPr id="49" name="Прямая со стрелкой 20"/>
          <p:cNvCxnSpPr/>
          <p:nvPr/>
        </p:nvCxnSpPr>
        <p:spPr>
          <a:xfrm>
            <a:off x="4093560" y="5114160"/>
            <a:ext cx="1756440" cy="266040"/>
          </a:xfrm>
          <a:prstGeom prst="straightConnector1">
            <a:avLst/>
          </a:prstGeom>
          <a:ln w="19050">
            <a:solidFill>
              <a:srgbClr val="4472c4"/>
            </a:solidFill>
            <a:round/>
            <a:tailEnd len="med" type="triangle" w="med"/>
          </a:ln>
        </p:spPr>
      </p:cxnSp>
      <p:sp>
        <p:nvSpPr>
          <p:cNvPr id="50" name="TextBox 33"/>
          <p:cNvSpPr/>
          <p:nvPr/>
        </p:nvSpPr>
        <p:spPr>
          <a:xfrm>
            <a:off x="2761920" y="4402800"/>
            <a:ext cx="121968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ru-RU" sz="2400" strike="noStrike" u="none">
                <a:solidFill>
                  <a:schemeClr val="dk1"/>
                </a:solidFill>
                <a:uFillTx/>
                <a:latin typeface="Calibri"/>
              </a:rPr>
              <a:t>Задачи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29BF27AA-D7EB-4D5B-80BB-62359537D2E1}" type="slidenum">
              <a:t>3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chemeClr val="dk1"/>
                </a:solidFill>
                <a:uFillTx/>
                <a:latin typeface="Calibri"/>
              </a:rPr>
              <a:t>Результа</a:t>
            </a:r>
            <a:r>
              <a:rPr b="1" lang="ru-RU" sz="4400" strike="noStrike" u="none">
                <a:solidFill>
                  <a:schemeClr val="dk1"/>
                </a:solidFill>
                <a:uFillTx/>
                <a:latin typeface="Calibri"/>
              </a:rPr>
              <a:t>ты </a:t>
            </a:r>
            <a:r>
              <a:rPr b="1" lang="ru-RU" sz="4400" strike="noStrike" u="none">
                <a:solidFill>
                  <a:schemeClr val="dk1"/>
                </a:solidFill>
                <a:uFillTx/>
                <a:latin typeface="Calibri"/>
              </a:rPr>
              <a:t>опроса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2" name="Rectangle 201"/>
          <p:cNvSpPr/>
          <p:nvPr/>
        </p:nvSpPr>
        <p:spPr>
          <a:xfrm>
            <a:off x="5969880" y="2205360"/>
            <a:ext cx="178200" cy="230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Rectangle 202"/>
          <p:cNvSpPr/>
          <p:nvPr/>
        </p:nvSpPr>
        <p:spPr>
          <a:xfrm>
            <a:off x="1980000" y="2025360"/>
            <a:ext cx="4647600" cy="3012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endParaRPr b="0" lang="ru-RU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54" name="Picture 203" descr=""/>
          <p:cNvPicPr/>
          <p:nvPr/>
        </p:nvPicPr>
        <p:blipFill>
          <a:blip r:embed="rId1"/>
          <a:stretch/>
        </p:blipFill>
        <p:spPr>
          <a:xfrm>
            <a:off x="6840000" y="1589040"/>
            <a:ext cx="4426920" cy="23688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5" name="Picture 204" descr=""/>
          <p:cNvPicPr/>
          <p:nvPr/>
        </p:nvPicPr>
        <p:blipFill>
          <a:blip r:embed="rId2"/>
          <a:stretch/>
        </p:blipFill>
        <p:spPr>
          <a:xfrm>
            <a:off x="3600000" y="3960000"/>
            <a:ext cx="5577840" cy="21679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56" name="Picture 205" descr=""/>
          <p:cNvPicPr/>
          <p:nvPr/>
        </p:nvPicPr>
        <p:blipFill>
          <a:blip r:embed="rId3"/>
          <a:stretch/>
        </p:blipFill>
        <p:spPr>
          <a:xfrm>
            <a:off x="540000" y="1689840"/>
            <a:ext cx="4797720" cy="20174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5B780485-C5A3-4138-98D5-FC55DC87BA57}" type="slidenum">
              <a:t>4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2057400" y="228600"/>
            <a:ext cx="8229600" cy="45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chemeClr val="dk1"/>
                </a:solidFill>
                <a:uFillTx/>
                <a:latin typeface="Calibri"/>
              </a:rPr>
              <a:t>Анализ существующих решений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8" name="TextBox 12"/>
          <p:cNvSpPr/>
          <p:nvPr/>
        </p:nvSpPr>
        <p:spPr>
          <a:xfrm>
            <a:off x="3612240" y="1137240"/>
            <a:ext cx="2448360" cy="516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ru-RU" sz="2800" strike="noStrike" u="sng">
                <a:solidFill>
                  <a:schemeClr val="dk1"/>
                </a:solidFill>
                <a:uFillTx/>
                <a:latin typeface="Calibri"/>
              </a:rPr>
              <a:t>Наш продукт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9" name="TextBox 29"/>
          <p:cNvSpPr/>
          <p:nvPr/>
        </p:nvSpPr>
        <p:spPr>
          <a:xfrm>
            <a:off x="5934240" y="6433200"/>
            <a:ext cx="1347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48 940 руб.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0" name="Прямоугольник 52"/>
          <p:cNvSpPr/>
          <p:nvPr/>
        </p:nvSpPr>
        <p:spPr>
          <a:xfrm>
            <a:off x="3623400" y="1317240"/>
            <a:ext cx="5965200" cy="747720"/>
          </a:xfrm>
          <a:prstGeom prst="rect">
            <a:avLst/>
          </a:prstGeom>
          <a:noFill/>
          <a:ln w="19050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457200">
              <a:lnSpc>
                <a:spcPct val="100000"/>
              </a:lnSpc>
            </a:pPr>
            <a:endParaRPr b="0" lang="ru-RU" sz="1800" strike="noStrike" u="none">
              <a:solidFill>
                <a:schemeClr val="lt1"/>
              </a:solidFill>
              <a:uFillTx/>
              <a:latin typeface="Calibri"/>
            </a:endParaRPr>
          </a:p>
        </p:txBody>
      </p:sp>
      <p:cxnSp>
        <p:nvCxnSpPr>
          <p:cNvPr id="61" name="Прямая соединительная линия 54"/>
          <p:cNvCxnSpPr/>
          <p:nvPr/>
        </p:nvCxnSpPr>
        <p:spPr>
          <a:xfrm>
            <a:off x="5681880" y="1316880"/>
            <a:ext cx="2880" cy="454680"/>
          </a:xfrm>
          <a:prstGeom prst="straightConnector1">
            <a:avLst/>
          </a:prstGeom>
          <a:ln w="19050">
            <a:solidFill>
              <a:srgbClr val="000000"/>
            </a:solidFill>
            <a:round/>
          </a:ln>
        </p:spPr>
      </p:cxnSp>
      <p:cxnSp>
        <p:nvCxnSpPr>
          <p:cNvPr id="62" name="Прямая соединительная линия 58"/>
          <p:cNvCxnSpPr/>
          <p:nvPr/>
        </p:nvCxnSpPr>
        <p:spPr>
          <a:xfrm flipH="1" flipV="1">
            <a:off x="7485480" y="1485720"/>
            <a:ext cx="53280" cy="278640"/>
          </a:xfrm>
          <a:prstGeom prst="straightConnector1">
            <a:avLst/>
          </a:prstGeom>
          <a:ln w="0">
            <a:solidFill>
              <a:srgbClr val="000000"/>
            </a:solidFill>
          </a:ln>
        </p:spPr>
      </p:cxnSp>
      <p:cxnSp>
        <p:nvCxnSpPr>
          <p:cNvPr id="63" name="Прямая соединительная линия 60"/>
          <p:cNvCxnSpPr/>
          <p:nvPr/>
        </p:nvCxnSpPr>
        <p:spPr>
          <a:xfrm>
            <a:off x="7535880" y="1725480"/>
            <a:ext cx="2880" cy="1784160"/>
          </a:xfrm>
          <a:prstGeom prst="straightConnector1">
            <a:avLst/>
          </a:prstGeom>
          <a:ln w="0">
            <a:solidFill>
              <a:srgbClr val="4472c4"/>
            </a:solidFill>
          </a:ln>
        </p:spPr>
      </p:cxnSp>
      <p:cxnSp>
        <p:nvCxnSpPr>
          <p:cNvPr id="64" name="Прямая соединительная линия 64"/>
          <p:cNvCxnSpPr/>
          <p:nvPr/>
        </p:nvCxnSpPr>
        <p:spPr>
          <a:xfrm>
            <a:off x="2787480" y="6858000"/>
            <a:ext cx="6832440" cy="2880"/>
          </a:xfrm>
          <a:prstGeom prst="straightConnector1">
            <a:avLst/>
          </a:prstGeom>
          <a:ln w="0">
            <a:solidFill>
              <a:srgbClr val="4472c4"/>
            </a:solidFill>
          </a:ln>
        </p:spPr>
      </p:cxnSp>
      <p:cxnSp>
        <p:nvCxnSpPr>
          <p:cNvPr id="65" name="Прямая соединительная линия 66"/>
          <p:cNvCxnSpPr/>
          <p:nvPr/>
        </p:nvCxnSpPr>
        <p:spPr>
          <a:xfrm flipH="1">
            <a:off x="0" y="6858000"/>
            <a:ext cx="3651840" cy="2880"/>
          </a:xfrm>
          <a:prstGeom prst="straightConnector1">
            <a:avLst/>
          </a:prstGeom>
          <a:ln w="0">
            <a:solidFill>
              <a:srgbClr val="4472c4"/>
            </a:solidFill>
          </a:ln>
        </p:spPr>
      </p:cxnSp>
      <p:sp>
        <p:nvSpPr>
          <p:cNvPr id="66" name="TextBox 71"/>
          <p:cNvSpPr/>
          <p:nvPr/>
        </p:nvSpPr>
        <p:spPr>
          <a:xfrm>
            <a:off x="4520160" y="3569040"/>
            <a:ext cx="2106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+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7" name="TextBox 72"/>
          <p:cNvSpPr/>
          <p:nvPr/>
        </p:nvSpPr>
        <p:spPr>
          <a:xfrm>
            <a:off x="4522680" y="4041000"/>
            <a:ext cx="293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+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8" name="TextBox 73"/>
          <p:cNvSpPr/>
          <p:nvPr/>
        </p:nvSpPr>
        <p:spPr>
          <a:xfrm>
            <a:off x="4522680" y="4515120"/>
            <a:ext cx="293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+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69" name="TextBox 74"/>
          <p:cNvSpPr/>
          <p:nvPr/>
        </p:nvSpPr>
        <p:spPr>
          <a:xfrm>
            <a:off x="4517280" y="5490000"/>
            <a:ext cx="293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+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0" name="TextBox 75"/>
          <p:cNvSpPr/>
          <p:nvPr/>
        </p:nvSpPr>
        <p:spPr>
          <a:xfrm>
            <a:off x="6460200" y="5490000"/>
            <a:ext cx="293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+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1" name="TextBox 76"/>
          <p:cNvSpPr/>
          <p:nvPr/>
        </p:nvSpPr>
        <p:spPr>
          <a:xfrm>
            <a:off x="6460200" y="5014080"/>
            <a:ext cx="293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+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cxnSp>
        <p:nvCxnSpPr>
          <p:cNvPr id="72" name="Прямая соединительная линия 40"/>
          <p:cNvCxnSpPr/>
          <p:nvPr/>
        </p:nvCxnSpPr>
        <p:spPr>
          <a:xfrm>
            <a:off x="8931240" y="1485720"/>
            <a:ext cx="2880" cy="753480"/>
          </a:xfrm>
          <a:prstGeom prst="straightConnector1">
            <a:avLst/>
          </a:prstGeom>
          <a:ln w="0">
            <a:solidFill>
              <a:srgbClr val="000000"/>
            </a:solidFill>
          </a:ln>
        </p:spPr>
      </p:cxnSp>
      <p:sp>
        <p:nvSpPr>
          <p:cNvPr id="73" name="TextBox 101"/>
          <p:cNvSpPr/>
          <p:nvPr/>
        </p:nvSpPr>
        <p:spPr>
          <a:xfrm>
            <a:off x="7582320" y="1549080"/>
            <a:ext cx="19310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Mensa Design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Razor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4" name="TextBox 102"/>
          <p:cNvSpPr/>
          <p:nvPr/>
        </p:nvSpPr>
        <p:spPr>
          <a:xfrm>
            <a:off x="5654160" y="1300320"/>
            <a:ext cx="1828440" cy="821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Tabula Sense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457200">
              <a:lnSpc>
                <a:spcPct val="100000"/>
              </a:lnSpc>
            </a:pPr>
            <a:r>
              <a:rPr b="0" lang="en-US" sz="2400" strike="noStrike" u="none">
                <a:solidFill>
                  <a:schemeClr val="dk1"/>
                </a:solidFill>
                <a:uFillTx/>
                <a:latin typeface="Calibri"/>
              </a:rPr>
              <a:t>Simple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5" name="TextBox 105"/>
          <p:cNvSpPr/>
          <p:nvPr/>
        </p:nvSpPr>
        <p:spPr>
          <a:xfrm>
            <a:off x="8429400" y="5001480"/>
            <a:ext cx="293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+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6" name="TextBox 106"/>
          <p:cNvSpPr/>
          <p:nvPr/>
        </p:nvSpPr>
        <p:spPr>
          <a:xfrm>
            <a:off x="8415720" y="5463360"/>
            <a:ext cx="293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+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7" name="TextBox 107"/>
          <p:cNvSpPr/>
          <p:nvPr/>
        </p:nvSpPr>
        <p:spPr>
          <a:xfrm>
            <a:off x="8426880" y="5938200"/>
            <a:ext cx="29340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+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78" name="TextBox 108"/>
          <p:cNvSpPr/>
          <p:nvPr/>
        </p:nvSpPr>
        <p:spPr>
          <a:xfrm>
            <a:off x="7935480" y="6433200"/>
            <a:ext cx="13471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1800" strike="noStrike" u="none">
                <a:solidFill>
                  <a:schemeClr val="dk1"/>
                </a:solidFill>
                <a:uFillTx/>
                <a:latin typeface="Calibri"/>
              </a:rPr>
              <a:t>395000 </a:t>
            </a:r>
            <a:r>
              <a:rPr b="0" lang="ru-RU" sz="1800" strike="noStrike" u="none">
                <a:solidFill>
                  <a:schemeClr val="dk1"/>
                </a:solidFill>
                <a:uFillTx/>
                <a:latin typeface="Calibri"/>
              </a:rPr>
              <a:t>руб.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79" name="Таблица 110"/>
          <p:cNvGraphicFramePr/>
          <p:nvPr/>
        </p:nvGraphicFramePr>
        <p:xfrm>
          <a:off x="1238040" y="1151280"/>
          <a:ext cx="9896760" cy="5671800"/>
        </p:xfrm>
        <a:graphic>
          <a:graphicData uri="http://schemas.openxmlformats.org/drawingml/2006/table">
            <a:tbl>
              <a:tblPr/>
              <a:tblGrid>
                <a:gridCol w="2474280"/>
                <a:gridCol w="2474280"/>
                <a:gridCol w="2474280"/>
                <a:gridCol w="2474280"/>
              </a:tblGrid>
              <a:tr h="2406600">
                <a:tc>
                  <a:txBody>
                    <a:bodyPr anchor="t">
                      <a:noAutofit/>
                    </a:bodyPr>
                    <a:p>
                      <a:endParaRPr b="1" lang="ru-RU" sz="1800" strike="noStrike" u="none">
                        <a:solidFill>
                          <a:schemeClr val="lt1"/>
                        </a:solidFill>
                        <a:uFillTx/>
                        <a:latin typeface="Calibri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ru-RU" sz="1800" strike="noStrike" u="sng">
                          <a:solidFill>
                            <a:schemeClr val="lt1"/>
                          </a:solidFill>
                          <a:uFillTx/>
                          <a:latin typeface="Calibri"/>
                        </a:rPr>
                        <a:t>Наш продукт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alibri"/>
                        </a:rPr>
                        <a:t>Tabula Sense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alibri"/>
                        </a:rPr>
                        <a:t>Simple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  <a:p>
                      <a:pPr defTabSz="914400">
                        <a:lnSpc>
                          <a:spcPct val="100000"/>
                        </a:lnSpc>
                      </a:pP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alibri"/>
                        </a:rPr>
                        <a:t>Mensa Design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1" lang="en-US" sz="1800" strike="noStrike" u="none">
                          <a:solidFill>
                            <a:schemeClr val="lt1"/>
                          </a:solidFill>
                          <a:uFillTx/>
                          <a:latin typeface="Calibri"/>
                        </a:rPr>
                        <a:t>Razor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/>
                    </a:solidFill>
                  </a:tcPr>
                </a:tc>
              </a:tr>
              <a:tr h="687240"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-RU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Изменяемый угол наклона столешницы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+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-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-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687240"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-RU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Выдвигающаяся клавиатура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+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-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-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687240"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-RU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Выдвигающийся монитор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+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-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-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400680"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-RU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Беспроводная зарядка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-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ru-RU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+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ru-RU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+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  <a:tr h="400680"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ru-RU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Регулировка высоты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+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ru-RU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+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ru-RU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+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</a:tr>
              <a:tr h="402120"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ru-RU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Подсветка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-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en-US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-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  <a:tc>
                  <a:txBody>
                    <a:bodyPr anchor="t">
                      <a:noAutofit/>
                    </a:bodyPr>
                    <a:p>
                      <a:pPr algn="ctr" defTabSz="914400">
                        <a:lnSpc>
                          <a:spcPct val="100000"/>
                        </a:lnSpc>
                      </a:pPr>
                      <a:r>
                        <a:rPr b="0" lang="ru-RU" sz="1800" strike="noStrike" u="none">
                          <a:solidFill>
                            <a:schemeClr val="dk1"/>
                          </a:solidFill>
                          <a:uFillTx/>
                          <a:latin typeface="Calibri"/>
                        </a:rPr>
                        <a:t>+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1440" marR="91440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1">
                        <a:tint val="2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80" name="Рисунок 14" descr=""/>
          <p:cNvPicPr/>
          <p:nvPr/>
        </p:nvPicPr>
        <p:blipFill>
          <a:blip r:embed="rId1"/>
          <a:stretch/>
        </p:blipFill>
        <p:spPr>
          <a:xfrm>
            <a:off x="3893400" y="1922400"/>
            <a:ext cx="1620000" cy="1386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" name="Рисунок 16" descr=""/>
          <p:cNvPicPr/>
          <p:nvPr/>
        </p:nvPicPr>
        <p:blipFill>
          <a:blip r:embed="rId2"/>
          <a:stretch/>
        </p:blipFill>
        <p:spPr>
          <a:xfrm>
            <a:off x="6156000" y="1936080"/>
            <a:ext cx="1870200" cy="1410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2" name="Рисунок 6" descr=""/>
          <p:cNvPicPr/>
          <p:nvPr/>
        </p:nvPicPr>
        <p:blipFill>
          <a:blip r:embed="rId3"/>
          <a:stretch/>
        </p:blipFill>
        <p:spPr>
          <a:xfrm>
            <a:off x="8647920" y="1922400"/>
            <a:ext cx="1931040" cy="1451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E0C88873-C5AE-4332-9395-C8B2125C7666}" type="slidenum">
              <a:t>5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38080" y="-145440"/>
            <a:ext cx="10512720" cy="132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chemeClr val="dk1"/>
                </a:solidFill>
                <a:uFillTx/>
                <a:latin typeface="Calibri"/>
              </a:rPr>
              <a:t>Что </a:t>
            </a:r>
            <a:r>
              <a:rPr b="1" lang="ru-RU" sz="4400" strike="noStrike" u="none">
                <a:solidFill>
                  <a:schemeClr val="dk1"/>
                </a:solidFill>
                <a:uFillTx/>
                <a:latin typeface="Calibri"/>
              </a:rPr>
              <a:t>удалось </a:t>
            </a:r>
            <a:r>
              <a:rPr b="1" lang="ru-RU" sz="4400" strike="noStrike" u="none">
                <a:solidFill>
                  <a:schemeClr val="dk1"/>
                </a:solidFill>
                <a:uFillTx/>
                <a:latin typeface="Calibri"/>
              </a:rPr>
              <a:t>сделать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4" name="Picture 233" descr=""/>
          <p:cNvPicPr/>
          <p:nvPr/>
        </p:nvPicPr>
        <p:blipFill>
          <a:blip r:embed="rId1"/>
          <a:stretch/>
        </p:blipFill>
        <p:spPr>
          <a:xfrm>
            <a:off x="360000" y="2721600"/>
            <a:ext cx="3535920" cy="2855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5" name="Rectangle 234"/>
          <p:cNvSpPr/>
          <p:nvPr/>
        </p:nvSpPr>
        <p:spPr>
          <a:xfrm>
            <a:off x="246960" y="2340000"/>
            <a:ext cx="371052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Модель в компасе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«Шестерня для мотора 28byj-48»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86" name="Picture 235" descr=""/>
          <p:cNvPicPr/>
          <p:nvPr/>
        </p:nvPicPr>
        <p:blipFill>
          <a:blip r:embed="rId2"/>
          <a:stretch/>
        </p:blipFill>
        <p:spPr>
          <a:xfrm>
            <a:off x="6861240" y="3060000"/>
            <a:ext cx="4478040" cy="25804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7" name="Rectangle 236"/>
          <p:cNvSpPr/>
          <p:nvPr/>
        </p:nvSpPr>
        <p:spPr>
          <a:xfrm>
            <a:off x="7380000" y="2340000"/>
            <a:ext cx="3710520" cy="599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ctr"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Модель в компасе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 defTabSz="914400">
              <a:lnSpc>
                <a:spcPct val="100000"/>
              </a:lnSpc>
            </a:pPr>
            <a:r>
              <a:rPr b="0" lang="ru-RU" sz="1800" strike="noStrike" u="none">
                <a:solidFill>
                  <a:srgbClr val="000000"/>
                </a:solidFill>
                <a:uFillTx/>
                <a:latin typeface="Arial"/>
              </a:rPr>
              <a:t>«Рейка для шестерни»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981D094-2388-4384-8F62-0FCCA9255C77}" type="slidenum">
              <a:t>6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sldNum" idx="10"/>
          </p:nvPr>
        </p:nvSpPr>
        <p:spPr>
          <a:xfrm>
            <a:off x="8610480" y="6356520"/>
            <a:ext cx="2740320" cy="362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349504C8-CFEA-436D-858A-E8D9E8E02DD4}" type="slidenum">
              <a:rPr b="0" lang="ru-RU" sz="1200" strike="noStrike" u="none">
                <a:solidFill>
                  <a:schemeClr val="dk1">
                    <a:tint val="75000"/>
                  </a:schemeClr>
                </a:solidFill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89" name="TextBox 5"/>
          <p:cNvSpPr/>
          <p:nvPr/>
        </p:nvSpPr>
        <p:spPr>
          <a:xfrm>
            <a:off x="517320" y="91440"/>
            <a:ext cx="11162520" cy="759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1" lang="en-US" sz="4400" strike="noStrike" u="none">
                <a:solidFill>
                  <a:schemeClr val="dk1"/>
                </a:solidFill>
                <a:uFillTx/>
                <a:latin typeface="Calibri"/>
                <a:ea typeface="Calibri"/>
              </a:rPr>
              <a:t>Демонстрация системы регулировки высоты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0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link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793960" y="861120"/>
            <a:ext cx="6603120" cy="5485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7" restart="whenNotActive" nodeType="interactiveSeq" fill="hold">
                <p:stCondLst>
                  <p:cond delay="0" evt="onClick">
                    <p:tgtEl>
                      <p:spTgt spid="90"/>
                    </p:tgtEl>
                  </p:cond>
                </p:stCondLst>
                <p:childTnLst>
                  <p:par>
                    <p:cTn id="8" fill="hold">
                      <p:stCondLst>
                        <p:cond delay="0" evt="onClick">
                          <p:tgtEl>
                            <p:spTgt spid="90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2792880" y="-173880"/>
            <a:ext cx="6842160" cy="132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chemeClr val="dk1"/>
                </a:solidFill>
                <a:uFillTx/>
                <a:latin typeface="Calibri"/>
              </a:rPr>
              <a:t>Используемые технологии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2" name="Объект 5" descr=""/>
          <p:cNvPicPr/>
          <p:nvPr/>
        </p:nvPicPr>
        <p:blipFill>
          <a:blip r:embed="rId1"/>
          <a:stretch/>
        </p:blipFill>
        <p:spPr>
          <a:xfrm>
            <a:off x="360000" y="1041120"/>
            <a:ext cx="3589560" cy="2736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93" name="Рисунок 7" descr=""/>
          <p:cNvPicPr/>
          <p:nvPr/>
        </p:nvPicPr>
        <p:blipFill>
          <a:blip r:embed="rId2"/>
          <a:stretch/>
        </p:blipFill>
        <p:spPr>
          <a:xfrm>
            <a:off x="7823160" y="1260000"/>
            <a:ext cx="3514680" cy="23378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" name="Rectangle 243"/>
          <p:cNvSpPr/>
          <p:nvPr/>
        </p:nvSpPr>
        <p:spPr>
          <a:xfrm>
            <a:off x="2139480" y="5088960"/>
            <a:ext cx="3258360" cy="668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000000"/>
                </a:solidFill>
                <a:uFillTx/>
                <a:latin typeface="Arial"/>
              </a:rPr>
              <a:t>Stepper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5" name="Rectangle 244"/>
          <p:cNvSpPr/>
          <p:nvPr/>
        </p:nvSpPr>
        <p:spPr>
          <a:xfrm>
            <a:off x="2160000" y="4500000"/>
            <a:ext cx="953640" cy="400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ru-RU" sz="2200" strike="noStrike" u="none">
                <a:solidFill>
                  <a:srgbClr val="000000"/>
                </a:solidFill>
                <a:uFillTx/>
                <a:latin typeface="Arial"/>
              </a:rPr>
              <a:t>Servo</a:t>
            </a:r>
            <a:endParaRPr b="0" lang="en-US" sz="2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6" name="Rectangle 245"/>
          <p:cNvSpPr/>
          <p:nvPr/>
        </p:nvSpPr>
        <p:spPr>
          <a:xfrm>
            <a:off x="4140000" y="3426480"/>
            <a:ext cx="4319640" cy="89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defTabSz="914400">
              <a:lnSpc>
                <a:spcPct val="100000"/>
              </a:lnSpc>
            </a:pPr>
            <a:r>
              <a:rPr b="1" lang="ru-RU" sz="4400" strike="noStrike" u="none">
                <a:solidFill>
                  <a:srgbClr val="000000"/>
                </a:solidFill>
                <a:uFillTx/>
                <a:latin typeface="Arial"/>
              </a:rPr>
              <a:t>Библио</a:t>
            </a:r>
            <a:r>
              <a:rPr b="1" lang="ru-RU" sz="4400" strike="noStrike" u="none">
                <a:solidFill>
                  <a:srgbClr val="000000"/>
                </a:solidFill>
                <a:uFillTx/>
                <a:latin typeface="Arial"/>
              </a:rPr>
              <a:t>теки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B451661B-0027-42E5-A67E-8144CE7C9972}" type="slidenum">
              <a:t>8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366560" y="-185400"/>
            <a:ext cx="9151200" cy="1322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ru-RU" sz="4400" strike="noStrike" u="none">
                <a:solidFill>
                  <a:schemeClr val="dk1"/>
                </a:solidFill>
                <a:uFillTx/>
                <a:latin typeface="Calibri"/>
              </a:rPr>
              <a:t>Демонстрация решения / прототип</a:t>
            </a:r>
            <a:endParaRPr b="0" lang="en-US" sz="4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98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506320" y="1140120"/>
            <a:ext cx="6871320" cy="457992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F0FEF147-2986-40A1-818E-F34BA6C69412}" type="slidenum">
              <a:t>9</a:t>
            </a:fld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TM03457515[[fn=Вид]]</Template>
  <TotalTime>1280</TotalTime>
  <Application>LibreOffice/24.8.4.2$Linux_X86_64 LibreOffice_project/480$Build-2</Application>
  <AppVersion>15.0000</AppVersion>
  <Words>180</Words>
  <Paragraphs>97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2024-11-22T13:33:25Z</dcterms:created>
  <dc:creator>Tos</dc:creator>
  <dc:description/>
  <dc:language>ru-RU</dc:language>
  <cp:lastModifiedBy/>
  <dcterms:modified xsi:type="dcterms:W3CDTF">2025-01-22T19:06:43Z</dcterms:modified>
  <cp:revision>91</cp:revision>
  <dc:subject/>
  <dc:title>Презентация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1</vt:i4>
  </property>
  <property fmtid="{D5CDD505-2E9C-101B-9397-08002B2CF9AE}" pid="3" name="PresentationFormat">
    <vt:lpwstr>Widescreen</vt:lpwstr>
  </property>
  <property fmtid="{D5CDD505-2E9C-101B-9397-08002B2CF9AE}" pid="4" name="Slides">
    <vt:i4>13</vt:i4>
  </property>
</Properties>
</file>